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305" r:id="rId7"/>
    <p:sldId id="303" r:id="rId8"/>
    <p:sldId id="302" r:id="rId9"/>
    <p:sldId id="266" r:id="rId10"/>
    <p:sldId id="261" r:id="rId11"/>
    <p:sldId id="267" r:id="rId12"/>
    <p:sldId id="270" r:id="rId13"/>
    <p:sldId id="296" r:id="rId14"/>
    <p:sldId id="301" r:id="rId15"/>
    <p:sldId id="307" r:id="rId16"/>
    <p:sldId id="308" r:id="rId17"/>
    <p:sldId id="304" r:id="rId18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1C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>
      <p:cViewPr varScale="1">
        <p:scale>
          <a:sx n="138" d="100"/>
          <a:sy n="138" d="100"/>
        </p:scale>
        <p:origin x="81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2771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2"/>
            <a:ext cx="3037840" cy="462771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r">
              <a:defRPr sz="1200"/>
            </a:lvl1pPr>
          </a:lstStyle>
          <a:p>
            <a:fld id="{2C1240BC-62A0-48FC-9553-600A987E9D31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0" y="1152525"/>
            <a:ext cx="4152900" cy="3114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2" tIns="46151" rIns="92302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38750"/>
            <a:ext cx="5608320" cy="3631704"/>
          </a:xfrm>
          <a:prstGeom prst="rect">
            <a:avLst/>
          </a:prstGeom>
        </p:spPr>
        <p:txBody>
          <a:bodyPr vert="horz" lIns="92302" tIns="46151" rIns="92302" bIns="4615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60607"/>
            <a:ext cx="3037840" cy="462770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60607"/>
            <a:ext cx="3037840" cy="462770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r">
              <a:defRPr sz="1200"/>
            </a:lvl1pPr>
          </a:lstStyle>
          <a:p>
            <a:fld id="{78475D8F-2CAF-46CA-82A2-8D786ED04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08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5D8F-2CAF-46CA-82A2-8D786ED044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60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5D8F-2CAF-46CA-82A2-8D786ED044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90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5D8F-2CAF-46CA-82A2-8D786ED044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7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2800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105400"/>
            <a:ext cx="6400800" cy="838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8C80-D9F9-4FC7-8A45-55E507F0AEDA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72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19199"/>
            <a:ext cx="5486400" cy="350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E3A1-823E-418F-9DDB-69FC6CFCDEDF}" type="datetime1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708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57DA-88A8-4595-8B97-006C3AD64864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84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64CF-A170-450A-A076-81830458F95B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3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AA37-C786-4D3A-A450-4B9DBE1118F7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1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5E24-8434-4C69-B4E9-10E35B5FF94B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1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43F2-C7A1-4F1A-BA34-7F93A29539A4}" type="datetime1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058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BC84-266D-4A7A-A153-F9874088C9AC}" type="datetime1">
              <a:rPr lang="en-US" smtClean="0"/>
              <a:t>1/12/2016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5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0974-0AAA-43C8-9F25-5CA4D0A71751}" type="datetime1">
              <a:rPr lang="en-US" smtClean="0"/>
              <a:t>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06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04E01-78DA-4D9C-9368-08A21A34BBB6}" type="datetime1">
              <a:rPr lang="en-US" smtClean="0"/>
              <a:t>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2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C1DA-DFF2-457A-9BCA-81555283ADCA}" type="datetime1">
              <a:rPr lang="en-US" smtClean="0"/>
              <a:t>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83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39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43000"/>
            <a:ext cx="5111750" cy="4983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38400"/>
            <a:ext cx="3008313" cy="3687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FF8E-76A2-4B13-AF5D-B6D506A3309B}" type="datetime1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7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" y="76200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629DF-66AF-484F-BEB3-254BA253751F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3F319-804F-4325-B8F9-4853CF77A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06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7709"/>
            <a:ext cx="9144000" cy="49807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430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171CD7"/>
                </a:solidFill>
              </a:rPr>
              <a:t>OCIO Roadmap</a:t>
            </a:r>
            <a:br>
              <a:rPr lang="en-US" b="1" dirty="0" smtClean="0">
                <a:solidFill>
                  <a:srgbClr val="171CD7"/>
                </a:solidFill>
              </a:rPr>
            </a:br>
            <a:r>
              <a:rPr lang="en-US" b="1" dirty="0" smtClean="0">
                <a:solidFill>
                  <a:srgbClr val="171CD7"/>
                </a:solidFill>
              </a:rPr>
              <a:t>Strategic Goals</a:t>
            </a:r>
            <a:endParaRPr lang="en-US" b="1" dirty="0">
              <a:solidFill>
                <a:srgbClr val="171CD7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Ed Toner, CIO </a:t>
            </a:r>
          </a:p>
          <a:p>
            <a:r>
              <a:rPr lang="en-US" dirty="0" smtClean="0"/>
              <a:t>State of Nebraska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B48-7281-4A84-B536-ABB574782EBD}" type="datetime1">
              <a:rPr lang="en-US" smtClean="0"/>
              <a:t>1/12/2016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19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Implementation Plan – Phase 1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228600" y="1065768"/>
            <a:ext cx="8839200" cy="5840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90"/>
              </a:lnSpc>
              <a:spcAft>
                <a:spcPts val="56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State should engage in the implementation of the master plan in three distinct but interlocked phases: Phase 1—Immediate Needs, Phase 2—Mid-Term Implementations, Phase 3— Closure and Next Steps. </a:t>
            </a:r>
          </a:p>
          <a:p>
            <a:pPr>
              <a:spcAft>
                <a:spcPts val="285"/>
              </a:spcAft>
            </a:pP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Phase 1—Immediate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Needs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(Target Completion - Calendar Year 2015) </a:t>
            </a:r>
          </a:p>
          <a:p>
            <a:pPr>
              <a:spcAft>
                <a:spcPts val="285"/>
              </a:spcAft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R="66675">
              <a:lnSpc>
                <a:spcPts val="1380"/>
              </a:lnSpc>
              <a:spcAft>
                <a:spcPts val="56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This phase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has begun. Launch of stepping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stones for the subsequent phases. </a:t>
            </a:r>
            <a:endParaRPr lang="en-US" sz="1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66675">
              <a:lnSpc>
                <a:spcPts val="1380"/>
              </a:lnSpc>
              <a:spcAft>
                <a:spcPts val="56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Phase 1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initiatives include: </a:t>
            </a:r>
            <a:endParaRPr lang="en-US" sz="16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 ITIL guiding principles and standards which include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8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45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Single Help Desk Solution - Incident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</a:t>
            </a:r>
          </a:p>
          <a:p>
            <a:pPr marL="342900" indent="-342900">
              <a:spcAft>
                <a:spcPts val="145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 Catalog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45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 solution  </a:t>
            </a:r>
          </a:p>
          <a:p>
            <a:pPr marL="342900" indent="-342900">
              <a:spcAft>
                <a:spcPts val="145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Security </a:t>
            </a:r>
          </a:p>
          <a:p>
            <a:pPr marL="342900" indent="-342900">
              <a:spcAft>
                <a:spcPts val="145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Enhanced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 Center </a:t>
            </a: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45"/>
              </a:spcAft>
              <a:buFont typeface="+mj-lt"/>
              <a:buAutoNum type="arabicPeriod"/>
            </a:pPr>
            <a:endParaRPr lang="en-US" sz="8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45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Cost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Efficiencies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45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Operationalize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and Project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Governance</a:t>
            </a:r>
          </a:p>
          <a:p>
            <a:pPr marL="342900" indent="-342900">
              <a:spcAft>
                <a:spcPts val="145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Consolidate on STN domain </a:t>
            </a:r>
          </a:p>
          <a:p>
            <a:pPr marL="342900" lvl="0" indent="-342900">
              <a:spcAft>
                <a:spcPts val="145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Initiate Data Center consolidation - Identify agency servers for migration. </a:t>
            </a:r>
          </a:p>
          <a:p>
            <a:pPr marL="285750" indent="-285750">
              <a:spcAft>
                <a:spcPts val="145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Initiate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Active/Hot Standby solution - Enterprise Apps</a:t>
            </a:r>
          </a:p>
          <a:p>
            <a:pPr marL="285750" indent="-285750">
              <a:spcAft>
                <a:spcPts val="145"/>
              </a:spcAft>
              <a:buFont typeface="+mj-lt"/>
              <a:buAutoNum type="arabicPeriod"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45"/>
              </a:spcAft>
              <a:buFont typeface="+mj-lt"/>
              <a:buAutoNum type="arabicPeriod"/>
            </a:pP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F1C3-7BC1-4B44-8DD7-3B31D14EE05E}" type="datetime1">
              <a:rPr lang="en-US" smtClean="0"/>
              <a:t>1/12/2016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8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040255"/>
            <a:ext cx="8610600" cy="3706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85"/>
              </a:spcAf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Phase 2—Mid-Term Implementations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(Target Completion - Mid-year 2016) </a:t>
            </a:r>
            <a:endParaRPr lang="en-US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R="250825" algn="just">
              <a:lnSpc>
                <a:spcPts val="1390"/>
              </a:lnSpc>
              <a:spcAft>
                <a:spcPts val="560"/>
              </a:spcAft>
            </a:pP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250825" algn="just">
              <a:lnSpc>
                <a:spcPts val="1390"/>
              </a:lnSpc>
              <a:spcAft>
                <a:spcPts val="560"/>
              </a:spcAft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This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phase will be primarily focused on successful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completion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of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core ITIL programs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250825" algn="just">
              <a:lnSpc>
                <a:spcPts val="1390"/>
              </a:lnSpc>
              <a:spcAft>
                <a:spcPts val="560"/>
              </a:spcAf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250825" algn="just">
              <a:lnSpc>
                <a:spcPts val="1390"/>
              </a:lnSpc>
              <a:spcAft>
                <a:spcPts val="560"/>
              </a:spcAft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Phase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2 initiatives should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include completion of: </a:t>
            </a:r>
          </a:p>
          <a:p>
            <a:pPr marR="250825" algn="just">
              <a:lnSpc>
                <a:spcPts val="1390"/>
              </a:lnSpc>
              <a:spcAft>
                <a:spcPts val="560"/>
              </a:spcAft>
            </a:pPr>
            <a:endParaRPr lang="en-US" sz="16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45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Single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Help Desk Solution - Incident Management </a:t>
            </a:r>
          </a:p>
          <a:p>
            <a:pPr marL="342900" marR="0" lvl="0" indent="-342900">
              <a:spcBef>
                <a:spcPts val="0"/>
              </a:spcBef>
              <a:spcAft>
                <a:spcPts val="145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Service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 </a:t>
            </a:r>
          </a:p>
          <a:p>
            <a:pPr marL="342900" marR="0" lvl="0" indent="-342900">
              <a:spcBef>
                <a:spcPts val="0"/>
              </a:spcBef>
              <a:spcAft>
                <a:spcPts val="145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Change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 solution  </a:t>
            </a:r>
          </a:p>
          <a:p>
            <a:pPr marL="342900" marR="0" lvl="0" indent="-342900">
              <a:spcBef>
                <a:spcPts val="0"/>
              </a:spcBef>
              <a:spcAft>
                <a:spcPts val="145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Security </a:t>
            </a:r>
          </a:p>
          <a:p>
            <a:pPr marL="342900" marR="0" lvl="0" indent="-342900">
              <a:spcBef>
                <a:spcPts val="0"/>
              </a:spcBef>
              <a:spcAft>
                <a:spcPts val="145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Enhanced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 Center </a:t>
            </a:r>
          </a:p>
          <a:p>
            <a:pPr marL="342900" marR="0" lvl="0" indent="-342900">
              <a:spcBef>
                <a:spcPts val="0"/>
              </a:spcBef>
              <a:spcAft>
                <a:spcPts val="145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Efficiencies</a:t>
            </a:r>
          </a:p>
          <a:p>
            <a:pPr marL="342900" marR="0" lvl="0" indent="-342900">
              <a:spcBef>
                <a:spcPts val="0"/>
              </a:spcBef>
              <a:spcAft>
                <a:spcPts val="145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Operationalize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and Project Governance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229600" cy="9445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Implementation Plan – Phase 2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1104-779A-47DA-BE5C-2F83845A8B78}" type="datetime1">
              <a:rPr lang="en-US" smtClean="0"/>
              <a:t>1/12/2016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9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1219200"/>
            <a:ext cx="8991600" cy="3336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85"/>
              </a:spcAft>
            </a:pP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Phase 3—Closure and Next Steps (Target Completion- End of Year 2016) </a:t>
            </a:r>
            <a:endParaRPr lang="en-US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ts val="1390"/>
              </a:lnSpc>
              <a:spcAft>
                <a:spcPts val="560"/>
              </a:spcAft>
            </a:pP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390"/>
              </a:lnSpc>
              <a:spcAft>
                <a:spcPts val="560"/>
              </a:spcAft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This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phase will be focused on completing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all major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infrastructure-related projects and beginning to address leading practices adapted by industry. </a:t>
            </a: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390"/>
              </a:lnSpc>
              <a:spcAft>
                <a:spcPts val="560"/>
              </a:spcAf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390"/>
              </a:lnSpc>
              <a:spcAft>
                <a:spcPts val="560"/>
              </a:spcAft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Phase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3 initiatives should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include the completion of: </a:t>
            </a:r>
          </a:p>
          <a:p>
            <a:pPr>
              <a:lnSpc>
                <a:spcPts val="1390"/>
              </a:lnSpc>
              <a:spcAft>
                <a:spcPts val="560"/>
              </a:spcAf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145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Consolidate on STN domain </a:t>
            </a:r>
          </a:p>
          <a:p>
            <a:pPr marL="342900" marR="0" lvl="0" indent="-342900">
              <a:spcBef>
                <a:spcPts val="0"/>
              </a:spcBef>
              <a:spcAft>
                <a:spcPts val="145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Data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Center consolidation - (agency server migration)</a:t>
            </a:r>
          </a:p>
          <a:p>
            <a:pPr marL="342900" indent="-342900">
              <a:spcAft>
                <a:spcPts val="145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Initiate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Active/Hot Standby solution - Enterprise Apps</a:t>
            </a:r>
          </a:p>
          <a:p>
            <a:pPr marL="342900" indent="-342900">
              <a:spcAft>
                <a:spcPts val="145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Initiate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Security Operations Center	</a:t>
            </a:r>
          </a:p>
          <a:p>
            <a:pPr marL="342900" indent="-342900">
              <a:spcAft>
                <a:spcPts val="145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Initiate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Shared Services Model for Desktop Support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229600" cy="9445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Implementation Plan – Phase 3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6B07-AF8C-4220-B9E0-0A1ADE1D2E5B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4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1219200"/>
            <a:ext cx="8991600" cy="3336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85"/>
              </a:spcAft>
            </a:pP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Phase 4—Next Steps and Maturity (Target Completion- Mid-Year 2017) </a:t>
            </a:r>
            <a:endParaRPr lang="en-US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ts val="1390"/>
              </a:lnSpc>
              <a:spcAft>
                <a:spcPts val="560"/>
              </a:spcAft>
            </a:pP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390"/>
              </a:lnSpc>
              <a:spcAft>
                <a:spcPts val="560"/>
              </a:spcAft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This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phase will be focused on completing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infrastructure-related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projects and beginning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maturity of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practices adapted by industry. </a:t>
            </a: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390"/>
              </a:lnSpc>
              <a:spcAft>
                <a:spcPts val="560"/>
              </a:spcAf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390"/>
              </a:lnSpc>
              <a:spcAft>
                <a:spcPts val="560"/>
              </a:spcAft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Phase 4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initiatives should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include the completion of: </a:t>
            </a:r>
          </a:p>
          <a:p>
            <a:pPr>
              <a:lnSpc>
                <a:spcPts val="1390"/>
              </a:lnSpc>
              <a:spcAft>
                <a:spcPts val="560"/>
              </a:spcAf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145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Consolidation -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STN domain </a:t>
            </a:r>
          </a:p>
          <a:p>
            <a:pPr marL="342900" marR="0" lvl="0" indent="-342900">
              <a:spcBef>
                <a:spcPts val="0"/>
              </a:spcBef>
              <a:spcAft>
                <a:spcPts val="145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Data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Center consolidation - (agency server migration)</a:t>
            </a:r>
          </a:p>
          <a:p>
            <a:pPr marL="342900" marR="0" lvl="0" indent="-342900">
              <a:spcBef>
                <a:spcPts val="0"/>
              </a:spcBef>
              <a:spcAft>
                <a:spcPts val="145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Active/Hot Standby solution - Enterprise Apps</a:t>
            </a:r>
          </a:p>
          <a:p>
            <a:pPr marL="342900" indent="-342900">
              <a:spcAft>
                <a:spcPts val="145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Complete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Security Operations Center	</a:t>
            </a:r>
          </a:p>
          <a:p>
            <a:pPr marL="342900" indent="-342900">
              <a:spcAft>
                <a:spcPts val="145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Complete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Shared Services Model for Desktop Support	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229600" cy="9445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Implementation Plan – Phase 4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6B07-AF8C-4220-B9E0-0A1ADE1D2E5B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2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Implementation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0974-0AAA-43C8-9F25-5CA4D0A71751}" type="datetime1">
              <a:rPr lang="en-US" smtClean="0"/>
              <a:t>1/12/2016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219200"/>
            <a:ext cx="8981212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4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Current IT Environment State of Nebraska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The majority of </a:t>
            </a:r>
            <a:r>
              <a:rPr lang="en-US" dirty="0"/>
              <a:t>agencies manage their IT functions as an independent department within the </a:t>
            </a:r>
            <a:r>
              <a:rPr lang="en-US" dirty="0" smtClean="0"/>
              <a:t>Agency</a:t>
            </a:r>
            <a:r>
              <a:rPr lang="en-US" dirty="0"/>
              <a:t>. </a:t>
            </a:r>
            <a:r>
              <a:rPr lang="en-US" dirty="0" smtClean="0"/>
              <a:t>Security guidelines </a:t>
            </a:r>
            <a:r>
              <a:rPr lang="en-US" dirty="0"/>
              <a:t>are </a:t>
            </a:r>
            <a:r>
              <a:rPr lang="en-US" dirty="0" smtClean="0"/>
              <a:t>in place from the NITC.  These guidelines lack enforcement and validation. This </a:t>
            </a:r>
            <a:r>
              <a:rPr lang="en-US" dirty="0"/>
              <a:t>invites </a:t>
            </a:r>
            <a:r>
              <a:rPr lang="en-US" u="sng" dirty="0" smtClean="0"/>
              <a:t>Info Security </a:t>
            </a:r>
            <a:r>
              <a:rPr lang="en-US" u="sng" dirty="0"/>
              <a:t>risks by design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u="sng" dirty="0" smtClean="0"/>
              <a:t>decentralized</a:t>
            </a:r>
            <a:r>
              <a:rPr lang="en-US" dirty="0" smtClean="0"/>
              <a:t> approach to both Security and Technology </a:t>
            </a:r>
            <a:r>
              <a:rPr lang="en-US" dirty="0"/>
              <a:t>comes at higher expense as IT fails to optimize resources across the enterprise and fosters the duplication of applications and disparate infrastructure technologies with no central operational control.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Current structure blocks basic efficiencies </a:t>
            </a:r>
            <a:r>
              <a:rPr lang="en-US" dirty="0" smtClean="0"/>
              <a:t>and risk mitigation by inhibiting automated server management, maintenance, alerting and security monitoring.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D44E2-5620-4B09-BDCC-7472F9CE5F68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7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rved Left Arrow 15"/>
          <p:cNvSpPr/>
          <p:nvPr/>
        </p:nvSpPr>
        <p:spPr>
          <a:xfrm flipH="1">
            <a:off x="1247002" y="1170709"/>
            <a:ext cx="2743200" cy="4620492"/>
          </a:xfrm>
          <a:prstGeom prst="curved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urved Left Arrow 14"/>
          <p:cNvSpPr/>
          <p:nvPr/>
        </p:nvSpPr>
        <p:spPr>
          <a:xfrm>
            <a:off x="5185064" y="1170708"/>
            <a:ext cx="2933701" cy="4648200"/>
          </a:xfrm>
          <a:prstGeom prst="curved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6200"/>
            <a:ext cx="5867400" cy="944562"/>
          </a:xfrm>
        </p:spPr>
        <p:txBody>
          <a:bodyPr>
            <a:normAutofit fontScale="90000"/>
          </a:bodyPr>
          <a:lstStyle/>
          <a:p>
            <a:r>
              <a:rPr lang="en-US" sz="3700" dirty="0" smtClean="0">
                <a:latin typeface="Trajan Pro" pitchFamily="18" charset="0"/>
              </a:rPr>
              <a:t>OCIO Priorities-Mission-Values</a:t>
            </a:r>
            <a:endParaRPr lang="en-US" sz="3700" dirty="0">
              <a:latin typeface="Trajan Pro" pitchFamily="18" charset="0"/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2351902" y="1154934"/>
            <a:ext cx="4495800" cy="3429000"/>
          </a:xfrm>
          <a:prstGeom prst="triangle">
            <a:avLst>
              <a:gd name="adj" fmla="val 5091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41634" y="2112871"/>
            <a:ext cx="1828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Mission:</a:t>
            </a:r>
          </a:p>
          <a:p>
            <a:pPr algn="ctr"/>
            <a:r>
              <a:rPr lang="en-US" sz="1600" dirty="0" smtClean="0"/>
              <a:t>Respect for the Taxpayers</a:t>
            </a:r>
          </a:p>
          <a:p>
            <a:pPr algn="ctr"/>
            <a:r>
              <a:rPr lang="en-US" sz="1600" dirty="0" smtClean="0"/>
              <a:t>of the </a:t>
            </a:r>
          </a:p>
          <a:p>
            <a:pPr algn="ctr"/>
            <a:r>
              <a:rPr lang="en-US" sz="1600" dirty="0" smtClean="0"/>
              <a:t>State of Nebraska</a:t>
            </a:r>
          </a:p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0" y="1295400"/>
            <a:ext cx="1600200" cy="457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4343400"/>
            <a:ext cx="1600200" cy="457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Consolidation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324600" y="4343400"/>
            <a:ext cx="1600200" cy="457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Availability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48100" y="4979115"/>
            <a:ext cx="148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Standardize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20346" y="3177064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Optimize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23570" y="32004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Centralize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18302" y="6294437"/>
            <a:ext cx="2133600" cy="365125"/>
          </a:xfrm>
        </p:spPr>
        <p:txBody>
          <a:bodyPr/>
          <a:lstStyle/>
          <a:p>
            <a:fld id="{6A1AC619-59AF-4705-983E-FA4ADF90CC1B}" type="datetime1">
              <a:rPr lang="en-US" smtClean="0"/>
              <a:t>1/12/2016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09829" y="6324600"/>
            <a:ext cx="2133600" cy="365125"/>
          </a:xfrm>
        </p:spPr>
        <p:txBody>
          <a:bodyPr/>
          <a:lstStyle/>
          <a:p>
            <a:fld id="{FE43F319-804F-4325-B8F9-4853CF77A498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3379" y="3552555"/>
            <a:ext cx="647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Values: </a:t>
            </a:r>
          </a:p>
        </p:txBody>
      </p:sp>
      <p:sp>
        <p:nvSpPr>
          <p:cNvPr id="6" name="Rectangle 5"/>
          <p:cNvSpPr/>
          <p:nvPr/>
        </p:nvSpPr>
        <p:spPr>
          <a:xfrm>
            <a:off x="2842832" y="3796146"/>
            <a:ext cx="3657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Aspire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– High aspirations for self and others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05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Respect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– Build mutual respect among and across teams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05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Create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– Innovative ways to provide solutions for our customers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05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Serve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Exceptional service to our customers</a:t>
            </a:r>
            <a:endParaRPr lang="en-US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1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7" grpId="0" animBg="1"/>
      <p:bldP spid="8" grpId="0"/>
      <p:bldP spid="9" grpId="0" animBg="1"/>
      <p:bldP spid="10" grpId="0" animBg="1"/>
      <p:bldP spid="11" grpId="0" animBg="1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Centralized Vs. Decentralized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AA37-C786-4D3A-A450-4B9DBE1118F7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4</a:t>
            </a:fld>
            <a:endParaRPr lang="en-US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0" y="1371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0" y="1828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0" y="2286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0" y="2743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228600" y="1096962"/>
            <a:ext cx="784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Decentralized </a:t>
            </a:r>
            <a:r>
              <a:rPr lang="en-US" dirty="0"/>
              <a:t>IT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Advantages: agile </a:t>
            </a:r>
            <a:r>
              <a:rPr lang="en-US" dirty="0"/>
              <a:t>and responsive, in tune with the needs </a:t>
            </a: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dirty="0" smtClean="0"/>
              <a:t>agency, </a:t>
            </a:r>
            <a:r>
              <a:rPr lang="en-US" dirty="0"/>
              <a:t>and more tightly integrated with business goals </a:t>
            </a:r>
            <a:r>
              <a:rPr lang="en-US" dirty="0" smtClean="0"/>
              <a:t>and objectives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Disadvantages: duplication </a:t>
            </a:r>
            <a:r>
              <a:rPr lang="en-US" dirty="0"/>
              <a:t>of effort, lack of standards across the </a:t>
            </a:r>
            <a:r>
              <a:rPr lang="en-US" dirty="0" smtClean="0"/>
              <a:t>organization, islands </a:t>
            </a:r>
            <a:r>
              <a:rPr lang="en-US" dirty="0"/>
              <a:t>of </a:t>
            </a:r>
            <a:r>
              <a:rPr lang="en-US" dirty="0" smtClean="0"/>
              <a:t>excellence, </a:t>
            </a:r>
            <a:r>
              <a:rPr lang="en-US" dirty="0"/>
              <a:t>higher </a:t>
            </a:r>
            <a:r>
              <a:rPr lang="en-US" dirty="0" smtClean="0"/>
              <a:t>total procurement </a:t>
            </a:r>
            <a:r>
              <a:rPr lang="en-US" dirty="0"/>
              <a:t>and operational costs, lack of </a:t>
            </a:r>
            <a:r>
              <a:rPr lang="en-US" dirty="0" smtClean="0"/>
              <a:t>integration.</a:t>
            </a:r>
          </a:p>
          <a:p>
            <a:endParaRPr lang="en-US" dirty="0"/>
          </a:p>
          <a:p>
            <a:r>
              <a:rPr lang="en-US" dirty="0" smtClean="0"/>
              <a:t>Centralized IT</a:t>
            </a:r>
          </a:p>
          <a:p>
            <a:endParaRPr lang="en-US" dirty="0"/>
          </a:p>
          <a:p>
            <a:r>
              <a:rPr lang="en-US" dirty="0" smtClean="0"/>
              <a:t>Advantages: reduces the Enterprise technology footprint </a:t>
            </a:r>
            <a:r>
              <a:rPr lang="en-US" dirty="0"/>
              <a:t>lowering storage, networks, power use and cooling costs</a:t>
            </a:r>
            <a:r>
              <a:rPr lang="en-US" dirty="0" smtClean="0"/>
              <a:t>. Reduces hardware </a:t>
            </a:r>
            <a:r>
              <a:rPr lang="en-US" dirty="0"/>
              <a:t>and software licensing costs; </a:t>
            </a:r>
            <a:r>
              <a:rPr lang="en-US" dirty="0" smtClean="0"/>
              <a:t>improves staff utilization. </a:t>
            </a:r>
            <a:r>
              <a:rPr lang="en-US" dirty="0"/>
              <a:t>Centralizing </a:t>
            </a:r>
            <a:r>
              <a:rPr lang="en-US" dirty="0" smtClean="0"/>
              <a:t>functions reduces </a:t>
            </a:r>
            <a:r>
              <a:rPr lang="en-US" dirty="0"/>
              <a:t>overall </a:t>
            </a:r>
            <a:r>
              <a:rPr lang="en-US" dirty="0" smtClean="0"/>
              <a:t>risk and </a:t>
            </a:r>
            <a:r>
              <a:rPr lang="en-US" dirty="0"/>
              <a:t>complexity. </a:t>
            </a:r>
            <a:r>
              <a:rPr lang="en-US" dirty="0" smtClean="0"/>
              <a:t>Greater </a:t>
            </a:r>
            <a:r>
              <a:rPr lang="en-US" dirty="0"/>
              <a:t>adherence to </a:t>
            </a:r>
            <a:r>
              <a:rPr lang="en-US" dirty="0" smtClean="0"/>
              <a:t>security standards </a:t>
            </a:r>
            <a:r>
              <a:rPr lang="en-US" dirty="0"/>
              <a:t>and </a:t>
            </a:r>
            <a:r>
              <a:rPr lang="en-US" dirty="0" smtClean="0"/>
              <a:t>a unified vision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Disadvantages</a:t>
            </a:r>
            <a:r>
              <a:rPr lang="en-US" dirty="0"/>
              <a:t>: tendencies </a:t>
            </a:r>
            <a:r>
              <a:rPr lang="en-US" dirty="0" smtClean="0"/>
              <a:t>towards bureaucracy</a:t>
            </a:r>
            <a:r>
              <a:rPr lang="en-US" dirty="0"/>
              <a:t>, lack of responsiveness, and decision-making in a vacuum</a:t>
            </a:r>
            <a:r>
              <a:rPr lang="en-US" dirty="0" smtClean="0"/>
              <a:t>. Often seen as less responsive to agency specific needs.  </a:t>
            </a:r>
            <a:endParaRPr lang="en-US" dirty="0"/>
          </a:p>
          <a:p>
            <a:endParaRPr lang="en-US" dirty="0"/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" name="Rectangle 26"/>
          <p:cNvSpPr>
            <a:spLocks noChangeArrowheads="1"/>
          </p:cNvSpPr>
          <p:nvPr/>
        </p:nvSpPr>
        <p:spPr bwMode="auto">
          <a:xfrm>
            <a:off x="152400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43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Callout 9"/>
          <p:cNvSpPr/>
          <p:nvPr/>
        </p:nvSpPr>
        <p:spPr>
          <a:xfrm>
            <a:off x="2231066" y="1371600"/>
            <a:ext cx="4572000" cy="762000"/>
          </a:xfrm>
          <a:prstGeom prst="downArrowCallou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457200" y="5257800"/>
            <a:ext cx="8153400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572000" y="2005251"/>
            <a:ext cx="4419600" cy="31578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76200" y="2002499"/>
            <a:ext cx="4419600" cy="31578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“Hybrid” Centralization Model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1371600"/>
            <a:ext cx="449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“Hybrid” Centralization Model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023765"/>
            <a:ext cx="4267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OCIO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Enterprise functions are performed by OCIO</a:t>
            </a:r>
          </a:p>
          <a:p>
            <a:pPr algn="ctr"/>
            <a:endParaRPr lang="en-US" dirty="0" smtClean="0"/>
          </a:p>
          <a:p>
            <a:pPr algn="ctr"/>
            <a:r>
              <a:rPr lang="en-US" u="sng" dirty="0" smtClean="0"/>
              <a:t>To Include:</a:t>
            </a:r>
          </a:p>
          <a:p>
            <a:pPr algn="ctr"/>
            <a:r>
              <a:rPr lang="en-US" dirty="0" smtClean="0"/>
              <a:t>Consolidated Data Center</a:t>
            </a:r>
          </a:p>
          <a:p>
            <a:pPr algn="ctr"/>
            <a:r>
              <a:rPr lang="en-US" dirty="0" smtClean="0"/>
              <a:t>Network and Infrastructure Operations</a:t>
            </a:r>
          </a:p>
          <a:p>
            <a:pPr algn="ctr"/>
            <a:r>
              <a:rPr lang="en-US" dirty="0" smtClean="0"/>
              <a:t>Procurement reviews and standards</a:t>
            </a:r>
          </a:p>
          <a:p>
            <a:pPr algn="ctr"/>
            <a:r>
              <a:rPr lang="en-US" dirty="0" smtClean="0"/>
              <a:t>Enterprise Help Desk support</a:t>
            </a:r>
          </a:p>
          <a:p>
            <a:pPr algn="ctr"/>
            <a:r>
              <a:rPr lang="en-US" dirty="0" smtClean="0"/>
              <a:t>Enterprise application support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2023765"/>
            <a:ext cx="4267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Agency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Agency IT Management maintains authority over Agency specific activities and functions</a:t>
            </a:r>
          </a:p>
          <a:p>
            <a:pPr algn="ctr"/>
            <a:endParaRPr lang="en-US" dirty="0" smtClean="0"/>
          </a:p>
          <a:p>
            <a:pPr algn="ctr"/>
            <a:r>
              <a:rPr lang="en-US" u="sng" dirty="0" smtClean="0"/>
              <a:t>To Include:</a:t>
            </a:r>
          </a:p>
          <a:p>
            <a:pPr algn="ctr"/>
            <a:r>
              <a:rPr lang="en-US" dirty="0" smtClean="0"/>
              <a:t>Agency Help Desk support</a:t>
            </a:r>
          </a:p>
          <a:p>
            <a:pPr algn="ctr"/>
            <a:r>
              <a:rPr lang="en-US" dirty="0" smtClean="0"/>
              <a:t>Agency specific application development</a:t>
            </a:r>
          </a:p>
          <a:p>
            <a:pPr algn="ctr"/>
            <a:r>
              <a:rPr lang="en-US" dirty="0"/>
              <a:t>Agency specific application </a:t>
            </a:r>
            <a:r>
              <a:rPr lang="en-US" dirty="0" smtClean="0"/>
              <a:t>support</a:t>
            </a:r>
          </a:p>
          <a:p>
            <a:pPr algn="ctr"/>
            <a:r>
              <a:rPr lang="en-US" dirty="0" smtClean="0"/>
              <a:t>IT strategy and planning for the Agency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53340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 order for this “Hybrid” structure to work there has to be strong cooperative and collaborative management between OCIO and Agency IT Management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9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Security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04800" y="1066800"/>
            <a:ext cx="86106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 a State-wide security operations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center.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Consolidate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agency-specific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security to include PII, PCI, CJIS, FTI and HIPAA compliance.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Standardize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security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infrastructure including networking.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Standardize tools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security monitoring. 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state-wide authority for security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reporting and Governance.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unified security control, eliminate voluntary compliance. 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 single authentication/identity/account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management.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standards and processes in place to share and secure data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within and across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agencies.</a:t>
            </a:r>
          </a:p>
          <a:p>
            <a:pPr marL="342900" lvl="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Enact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Mobile Device Management standards and software. </a:t>
            </a: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 workstation security standards.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D9D27-160B-421F-9B01-C5660BFAC259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50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Consolidation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228600" y="1066800"/>
            <a:ext cx="8839200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477520" indent="-34290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Merge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computer rooms/closets into existing OCIO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DC’s (Omaha/Lincoln).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477520" indent="-342900"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477520" lvl="0" indent="-34290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Migrate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physical servers to virtual machines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Automate technology management - server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administration.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477520" indent="-342900"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477520" indent="-34290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central governance model for technology purchases and roadmap.</a:t>
            </a:r>
          </a:p>
          <a:p>
            <a:pPr marL="342900" marR="477520" lvl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477520" indent="-34290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consolidate and/or eliminate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disparate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 (HW/SW)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within and across State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agencies. To include enterprise software agreements.</a:t>
            </a:r>
          </a:p>
          <a:p>
            <a:pPr marL="342900" marR="477520" indent="-342900"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477520" lvl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Standardize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 workstation platforms reducing complexity and cost of end user management.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Consolidate IT infrastructure support staff where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appropriate. Services requiring agency-specific competencies will remain at the agency. </a:t>
            </a: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 and process for governance and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standardization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around shared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services and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shared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infrastructure.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6B5F-72D4-47F1-82D6-80B027806F37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62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Availability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228600" y="1143000"/>
            <a:ext cx="8839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Centralized Monitoring control via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“Enhanced” Operations Center.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Documentation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Application support requirements, existing solutions and risk of business outage (e.g. systems requiring 24x7x365 support).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Minimize number of core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processing platforms.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Institutionalize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of service level agreements and performance metrics.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Standardize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control currently distributed throughout agencies.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publish a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Lifecycle Management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strategy, with acceptable guidelines, standards and an appropriate execution strategy.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990"/>
              </a:lnSpc>
              <a:spcBef>
                <a:spcPts val="0"/>
              </a:spcBef>
              <a:spcAft>
                <a:spcPts val="56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990"/>
              </a:lnSpc>
              <a:spcAft>
                <a:spcPts val="56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990"/>
              </a:lnSpc>
              <a:spcBef>
                <a:spcPts val="0"/>
              </a:spcBef>
              <a:spcAft>
                <a:spcPts val="56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91B2-BC7F-4748-804C-CB5FFC616591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68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944562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>                         Primary </a:t>
            </a:r>
            <a:r>
              <a:rPr lang="en-US" sz="3100" b="1" dirty="0"/>
              <a:t>Benefits </a:t>
            </a:r>
            <a:r>
              <a:rPr lang="en-US" sz="3100" b="1" dirty="0" smtClean="0"/>
              <a:t>Of Hybrid Model</a:t>
            </a:r>
            <a:r>
              <a:rPr lang="en-US" b="1" dirty="0"/>
              <a:t>             </a:t>
            </a: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66700" y="1458496"/>
            <a:ext cx="8610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Enhanced Security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Optimization of resources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Reduced risk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 </a:t>
            </a:r>
            <a:endParaRPr lang="en-US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Transparency          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Significant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reductions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Remain tightly integrated with agency goals and objectives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1D1F-2AFC-4D5C-94C9-CAEAB4FF9AAA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F319-804F-4325-B8F9-4853CF77A49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1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06C5F688B1F44C97FC4E8A53048A70" ma:contentTypeVersion="0" ma:contentTypeDescription="Create a new document." ma:contentTypeScope="" ma:versionID="198628f819bca38792feacce3a8d11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F23B66-82E2-44B1-8109-DA47FDA7172A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1297139-475D-4E44-B306-CA1DA0A9FB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4F1A1D7-84BE-4630-9DA3-249329873A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14287</TotalTime>
  <Words>1061</Words>
  <Application>Microsoft Office PowerPoint</Application>
  <PresentationFormat>On-screen Show (4:3)</PresentationFormat>
  <Paragraphs>217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Trajan Pro</vt:lpstr>
      <vt:lpstr>Office Theme</vt:lpstr>
      <vt:lpstr>OCIO Roadmap Strategic Goals</vt:lpstr>
      <vt:lpstr>Current IT Environment State of Nebraska </vt:lpstr>
      <vt:lpstr>OCIO Priorities-Mission-Values</vt:lpstr>
      <vt:lpstr>Centralized Vs. Decentralized</vt:lpstr>
      <vt:lpstr>“Hybrid” Centralization Model</vt:lpstr>
      <vt:lpstr>Security </vt:lpstr>
      <vt:lpstr>Consolidation </vt:lpstr>
      <vt:lpstr>Availability </vt:lpstr>
      <vt:lpstr>                         Primary Benefits Of Hybrid Model               </vt:lpstr>
      <vt:lpstr>Implementation Plan – Phase 1</vt:lpstr>
      <vt:lpstr>Implementation Plan – Phase 2</vt:lpstr>
      <vt:lpstr>Implementation Plan – Phase 3</vt:lpstr>
      <vt:lpstr>Implementation Plan – Phase 4</vt:lpstr>
      <vt:lpstr>Detailed Implementation</vt:lpstr>
    </vt:vector>
  </TitlesOfParts>
  <Company>State of Nebraska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 Map - OCIO Strategic Goals</dc:title>
  <dc:creator>Sam Fifer</dc:creator>
  <cp:lastModifiedBy>Toner, Ed</cp:lastModifiedBy>
  <cp:revision>119</cp:revision>
  <cp:lastPrinted>2015-09-04T15:23:00Z</cp:lastPrinted>
  <dcterms:created xsi:type="dcterms:W3CDTF">2015-06-29T17:29:49Z</dcterms:created>
  <dcterms:modified xsi:type="dcterms:W3CDTF">2016-01-12T19:50:49Z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0x010100AE06C5F688B1F44C97FC4E8A53048A70</vt:lpwstr>
  </property>
</Properties>
</file>